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78" r:id="rId2"/>
    <p:sldId id="279" r:id="rId3"/>
    <p:sldId id="281" r:id="rId4"/>
    <p:sldId id="289" r:id="rId5"/>
    <p:sldId id="269" r:id="rId6"/>
    <p:sldId id="282" r:id="rId7"/>
    <p:sldId id="290" r:id="rId8"/>
    <p:sldId id="283" r:id="rId9"/>
    <p:sldId id="286" r:id="rId10"/>
    <p:sldId id="291" r:id="rId11"/>
    <p:sldId id="287" r:id="rId12"/>
    <p:sldId id="292" r:id="rId13"/>
    <p:sldId id="29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1923"/>
    <a:srgbClr val="061822"/>
    <a:srgbClr val="EF031F"/>
    <a:srgbClr val="9D0216"/>
    <a:srgbClr val="000000"/>
    <a:srgbClr val="04DA2D"/>
    <a:srgbClr val="0D0D0D"/>
    <a:srgbClr val="667386"/>
    <a:srgbClr val="6E0214"/>
    <a:srgbClr val="0709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3371" autoAdjust="0"/>
  </p:normalViewPr>
  <p:slideViewPr>
    <p:cSldViewPr snapToGrid="0">
      <p:cViewPr>
        <p:scale>
          <a:sx n="50" d="100"/>
          <a:sy n="50" d="100"/>
        </p:scale>
        <p:origin x="2154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gif>
</file>

<file path=ppt/media/image17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6A430-C821-4F07-8358-7BF03A2B2E1B}" type="datetimeFigureOut">
              <a:rPr lang="en-US" smtClean="0"/>
              <a:t>3/7/2021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18AA5E-2F7B-4FB6-8605-8AC4D96B7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87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AA5E-2F7B-4FB6-8605-8AC4D96B73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21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AA5E-2F7B-4FB6-8605-8AC4D96B73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35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Design in </a:t>
            </a:r>
            <a:r>
              <a:rPr lang="en-US" dirty="0" err="1"/>
              <a:t>AdobeXD</a:t>
            </a:r>
            <a:endParaRPr lang="en-US" dirty="0"/>
          </a:p>
          <a:p>
            <a:r>
              <a:rPr lang="en-US" dirty="0"/>
              <a:t>Develop in Android Studio</a:t>
            </a:r>
          </a:p>
          <a:p>
            <a:r>
              <a:rPr lang="en-US" dirty="0"/>
              <a:t>Manage the process using Jira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AA5E-2F7B-4FB6-8605-8AC4D96B73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4162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Communication using Discord</a:t>
            </a:r>
          </a:p>
          <a:p>
            <a:r>
              <a:rPr lang="en-US" dirty="0"/>
              <a:t>Collaboration using Git</a:t>
            </a:r>
          </a:p>
          <a:p>
            <a:r>
              <a:rPr lang="en-US" dirty="0"/>
              <a:t>Team building in games and joking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AA5E-2F7B-4FB6-8605-8AC4D96B73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021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Repo Policy</a:t>
            </a:r>
            <a:br>
              <a:rPr lang="en-US" dirty="0"/>
            </a:br>
            <a:r>
              <a:rPr lang="en-US" dirty="0"/>
              <a:t>Stand ups after every class</a:t>
            </a:r>
          </a:p>
          <a:p>
            <a:r>
              <a:rPr lang="en-US" dirty="0"/>
              <a:t>Sprint Planning</a:t>
            </a:r>
          </a:p>
          <a:p>
            <a:r>
              <a:rPr lang="en-US" dirty="0"/>
              <a:t>Pair Programming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AA5E-2F7B-4FB6-8605-8AC4D96B73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1728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Things we did and didn’t enjoy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AA5E-2F7B-4FB6-8605-8AC4D96B73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605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we would have done differently and why</a:t>
            </a:r>
          </a:p>
          <a:p>
            <a:r>
              <a:rPr lang="en-US" dirty="0"/>
              <a:t>What led to our best successes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18AA5E-2F7B-4FB6-8605-8AC4D96B735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470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287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3/7/2021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33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582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462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2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93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3/7/2021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6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3/7/2021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22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3/7/2021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0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3/7/2021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316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3/7/2021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177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3/7/2021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78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2">
                    <a:lumMod val="90000"/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3/7/2021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2">
                    <a:lumMod val="90000"/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bg2">
                  <a:lumMod val="90000"/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2">
                    <a:lumMod val="90000"/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2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72" r:id="rId8"/>
    <p:sldLayoutId id="2147483664" r:id="rId9"/>
    <p:sldLayoutId id="2147483663" r:id="rId10"/>
    <p:sldLayoutId id="2147483662" r:id="rId11"/>
    <p:sldLayoutId id="2147483661" r:id="rId1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0A169AF6-8A49-42C2-9293-9155CE347A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alphaModFix/>
          </a:blip>
          <a:srcRect t="284" r="-1" b="-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065D5FE-5B51-4A72-89F0-CAA30D15CC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21000"/>
                </a:schemeClr>
              </a:gs>
              <a:gs pos="51000">
                <a:srgbClr val="07090B">
                  <a:alpha val="70000"/>
                </a:srgb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endParaRPr lang="en-US" err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C44018-1689-4B88-B5CE-F7AC0B861791}"/>
              </a:ext>
            </a:extLst>
          </p:cNvPr>
          <p:cNvSpPr txBox="1"/>
          <p:nvPr/>
        </p:nvSpPr>
        <p:spPr>
          <a:xfrm>
            <a:off x="1036320" y="1356360"/>
            <a:ext cx="4861560" cy="13696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8900" b="1" err="1">
                <a:solidFill>
                  <a:schemeClr val="bg1"/>
                </a:solidFill>
              </a:rPr>
              <a:t>LiftLog</a:t>
            </a:r>
            <a:endParaRPr lang="en-US" sz="8900" b="1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8A43EF-D4C0-464A-9A52-C16018637D53}"/>
              </a:ext>
            </a:extLst>
          </p:cNvPr>
          <p:cNvSpPr txBox="1"/>
          <p:nvPr/>
        </p:nvSpPr>
        <p:spPr>
          <a:xfrm>
            <a:off x="1082040" y="2925904"/>
            <a:ext cx="6477000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Logging them lifts, </a:t>
            </a:r>
            <a:r>
              <a:rPr lang="en-US" sz="4400" dirty="0" err="1">
                <a:solidFill>
                  <a:schemeClr val="bg1"/>
                </a:solidFill>
              </a:rPr>
              <a:t>Maxxing</a:t>
            </a:r>
            <a:r>
              <a:rPr lang="en-US" sz="4400" dirty="0">
                <a:solidFill>
                  <a:schemeClr val="bg1"/>
                </a:solidFill>
              </a:rPr>
              <a:t> those </a:t>
            </a:r>
            <a:r>
              <a:rPr lang="en-US" sz="4400" dirty="0" err="1">
                <a:solidFill>
                  <a:schemeClr val="bg1"/>
                </a:solidFill>
              </a:rPr>
              <a:t>gainz</a:t>
            </a:r>
            <a:endParaRPr lang="en-US" sz="4400" dirty="0">
              <a:solidFill>
                <a:schemeClr val="bg1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C3AA2EF-93B0-4881-8C2A-D2F817457F77}"/>
              </a:ext>
            </a:extLst>
          </p:cNvPr>
          <p:cNvGrpSpPr/>
          <p:nvPr/>
        </p:nvGrpSpPr>
        <p:grpSpPr>
          <a:xfrm>
            <a:off x="1134592" y="5543842"/>
            <a:ext cx="7566406" cy="738664"/>
            <a:chOff x="1082040" y="5223802"/>
            <a:chExt cx="7566406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0B53D1C-69FF-4712-8BD9-2A0E8DCCEA45}"/>
                </a:ext>
              </a:extLst>
            </p:cNvPr>
            <p:cNvSpPr txBox="1"/>
            <p:nvPr/>
          </p:nvSpPr>
          <p:spPr>
            <a:xfrm>
              <a:off x="1082040" y="5223802"/>
              <a:ext cx="1440978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2800"/>
              </a:lvl1pPr>
            </a:lstStyle>
            <a:p>
              <a:r>
                <a:rPr lang="en-US" sz="1600">
                  <a:solidFill>
                    <a:schemeClr val="bg1"/>
                  </a:solidFill>
                </a:rPr>
                <a:t>David Ralston</a:t>
              </a:r>
              <a:br>
                <a:rPr lang="en-US" sz="1600">
                  <a:solidFill>
                    <a:schemeClr val="bg1"/>
                  </a:solidFill>
                </a:rPr>
              </a:br>
              <a:r>
                <a:rPr lang="en-US" sz="16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Scrum Master</a:t>
              </a:r>
            </a:p>
            <a:p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10CF075-E044-46AC-AE7C-EBF01163656B}"/>
                </a:ext>
              </a:extLst>
            </p:cNvPr>
            <p:cNvSpPr txBox="1"/>
            <p:nvPr/>
          </p:nvSpPr>
          <p:spPr>
            <a:xfrm>
              <a:off x="2699758" y="5223802"/>
              <a:ext cx="144131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2800"/>
              </a:lvl1pPr>
            </a:lstStyle>
            <a:p>
              <a:r>
                <a:rPr lang="en-US" sz="1600">
                  <a:solidFill>
                    <a:schemeClr val="bg1"/>
                  </a:solidFill>
                </a:rPr>
                <a:t>Ishan Pathirana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6C2D21-FEEE-417C-8EBA-6F9958B7F377}"/>
                </a:ext>
              </a:extLst>
            </p:cNvPr>
            <p:cNvSpPr txBox="1"/>
            <p:nvPr/>
          </p:nvSpPr>
          <p:spPr>
            <a:xfrm>
              <a:off x="4469875" y="5223802"/>
              <a:ext cx="1440978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2800"/>
              </a:lvl1pPr>
            </a:lstStyle>
            <a:p>
              <a:r>
                <a:rPr lang="en-US" sz="1600">
                  <a:solidFill>
                    <a:schemeClr val="bg1"/>
                  </a:solidFill>
                </a:rPr>
                <a:t>Rahul Arora</a:t>
              </a:r>
              <a:br>
                <a:rPr lang="en-US" sz="1600">
                  <a:solidFill>
                    <a:schemeClr val="bg1"/>
                  </a:solidFill>
                </a:rPr>
              </a:br>
              <a:r>
                <a:rPr lang="en-US" sz="160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Project Owner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E4F29F8-EE26-4E3C-A169-E3F5B0C0C78D}"/>
                </a:ext>
              </a:extLst>
            </p:cNvPr>
            <p:cNvSpPr txBox="1"/>
            <p:nvPr/>
          </p:nvSpPr>
          <p:spPr>
            <a:xfrm>
              <a:off x="5956528" y="5223802"/>
              <a:ext cx="144097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2800"/>
              </a:lvl1pPr>
            </a:lstStyle>
            <a:p>
              <a:r>
                <a:rPr lang="en-US" sz="1600">
                  <a:solidFill>
                    <a:schemeClr val="bg1"/>
                  </a:solidFill>
                </a:rPr>
                <a:t>Scott Zin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946346F-4EB1-4250-BDFB-855AF344F6EC}"/>
                </a:ext>
              </a:extLst>
            </p:cNvPr>
            <p:cNvSpPr txBox="1"/>
            <p:nvPr/>
          </p:nvSpPr>
          <p:spPr>
            <a:xfrm>
              <a:off x="7207468" y="5223802"/>
              <a:ext cx="144097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2800"/>
              </a:lvl1pPr>
            </a:lstStyle>
            <a:p>
              <a:r>
                <a:rPr lang="en-US" sz="1600" err="1">
                  <a:solidFill>
                    <a:schemeClr val="bg1"/>
                  </a:solidFill>
                </a:rPr>
                <a:t>Yotam</a:t>
              </a:r>
              <a:r>
                <a:rPr lang="en-US" sz="1600">
                  <a:solidFill>
                    <a:schemeClr val="bg1"/>
                  </a:solidFill>
                </a:rPr>
                <a:t> Golan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DB3A0DE-34D2-4247-97BD-332FBBFFF130}"/>
              </a:ext>
            </a:extLst>
          </p:cNvPr>
          <p:cNvGrpSpPr/>
          <p:nvPr/>
        </p:nvGrpSpPr>
        <p:grpSpPr>
          <a:xfrm>
            <a:off x="1134592" y="5042499"/>
            <a:ext cx="7279640" cy="325660"/>
            <a:chOff x="1082040" y="4813899"/>
            <a:chExt cx="7279640" cy="32566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E0EA1EC-5464-449A-8DBB-16FA7AA62D73}"/>
                </a:ext>
              </a:extLst>
            </p:cNvPr>
            <p:cNvSpPr txBox="1"/>
            <p:nvPr/>
          </p:nvSpPr>
          <p:spPr>
            <a:xfrm>
              <a:off x="1082040" y="4813899"/>
              <a:ext cx="283464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>
                <a:defRPr sz="2800"/>
              </a:lvl1pPr>
            </a:lstStyle>
            <a:p>
              <a:r>
                <a:rPr lang="en-US" sz="1400" dirty="0">
                  <a:solidFill>
                    <a:schemeClr val="bg1"/>
                  </a:solidFill>
                </a:rPr>
                <a:t>THE HIGH FIVE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6F28A13-25F0-4554-BAF8-700E62563946}"/>
                </a:ext>
              </a:extLst>
            </p:cNvPr>
            <p:cNvCxnSpPr>
              <a:cxnSpLocks/>
            </p:cNvCxnSpPr>
            <p:nvPr/>
          </p:nvCxnSpPr>
          <p:spPr>
            <a:xfrm>
              <a:off x="1082040" y="5139559"/>
              <a:ext cx="7279640" cy="0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13A913C2-0C3F-4B79-8251-411F5CB35276}"/>
              </a:ext>
            </a:extLst>
          </p:cNvPr>
          <p:cNvSpPr txBox="1"/>
          <p:nvPr/>
        </p:nvSpPr>
        <p:spPr>
          <a:xfrm>
            <a:off x="1098873" y="583697"/>
            <a:ext cx="2834640" cy="1615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>
              <a:defRPr sz="2800"/>
            </a:lvl1pPr>
          </a:lstStyle>
          <a:p>
            <a:r>
              <a:rPr lang="en-US" sz="1050" dirty="0">
                <a:solidFill>
                  <a:schemeClr val="bg1">
                    <a:alpha val="75000"/>
                  </a:schemeClr>
                </a:solidFill>
              </a:rPr>
              <a:t>CSE115A Winter Quarter 2021</a:t>
            </a:r>
          </a:p>
        </p:txBody>
      </p:sp>
    </p:spTree>
    <p:extLst>
      <p:ext uri="{BB962C8B-B14F-4D97-AF65-F5344CB8AC3E}">
        <p14:creationId xmlns:p14="http://schemas.microsoft.com/office/powerpoint/2010/main" val="317847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98A082-486F-4A9C-A554-4BC5C98FB5E4}"/>
              </a:ext>
            </a:extLst>
          </p:cNvPr>
          <p:cNvSpPr txBox="1"/>
          <p:nvPr/>
        </p:nvSpPr>
        <p:spPr>
          <a:xfrm>
            <a:off x="4107180" y="532307"/>
            <a:ext cx="3977640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4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Technologies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593B897F-2163-4431-B532-EB7FA445DE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348"/>
          <a:stretch/>
        </p:blipFill>
        <p:spPr>
          <a:xfrm>
            <a:off x="563650" y="1762666"/>
            <a:ext cx="3597332" cy="3085991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256A9CC-9382-43A4-A742-D9ACEEC8DF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40" r="9725"/>
          <a:stretch/>
        </p:blipFill>
        <p:spPr>
          <a:xfrm>
            <a:off x="4301087" y="1762666"/>
            <a:ext cx="3597333" cy="3085991"/>
          </a:xfrm>
          <a:prstGeom prst="rect">
            <a:avLst/>
          </a:prstGeom>
        </p:spPr>
      </p:pic>
      <p:pic>
        <p:nvPicPr>
          <p:cNvPr id="49" name="Picture 6" descr="League of Legends | League of Legends Wiki | Fandom">
            <a:extLst>
              <a:ext uri="{FF2B5EF4-FFF2-40B4-BE49-F238E27FC236}">
                <a16:creationId xmlns:a16="http://schemas.microsoft.com/office/drawing/2014/main" id="{55DBCDC5-6747-4208-881F-37908F96C3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6" t="503" r="16605" b="527"/>
          <a:stretch/>
        </p:blipFill>
        <p:spPr bwMode="auto">
          <a:xfrm>
            <a:off x="8041894" y="1762666"/>
            <a:ext cx="3578804" cy="3085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3A493031-E7FD-4847-A89C-0E318A31403E}"/>
              </a:ext>
            </a:extLst>
          </p:cNvPr>
          <p:cNvSpPr txBox="1"/>
          <p:nvPr/>
        </p:nvSpPr>
        <p:spPr>
          <a:xfrm>
            <a:off x="563649" y="5089876"/>
            <a:ext cx="359396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Communicate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7D08A1B-122A-4868-9219-56F2578EF2EA}"/>
              </a:ext>
            </a:extLst>
          </p:cNvPr>
          <p:cNvSpPr txBox="1"/>
          <p:nvPr/>
        </p:nvSpPr>
        <p:spPr>
          <a:xfrm>
            <a:off x="4301087" y="5089876"/>
            <a:ext cx="359733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Collaborate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C79CA39-E5CF-44C6-89C9-8CFBC571A319}"/>
              </a:ext>
            </a:extLst>
          </p:cNvPr>
          <p:cNvSpPr txBox="1"/>
          <p:nvPr/>
        </p:nvSpPr>
        <p:spPr>
          <a:xfrm>
            <a:off x="8041894" y="5089876"/>
            <a:ext cx="357880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Chill Out</a:t>
            </a:r>
          </a:p>
        </p:txBody>
      </p:sp>
    </p:spTree>
    <p:extLst>
      <p:ext uri="{BB962C8B-B14F-4D97-AF65-F5344CB8AC3E}">
        <p14:creationId xmlns:p14="http://schemas.microsoft.com/office/powerpoint/2010/main" val="1362293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rying to Fix a Flat Stock Footage Video (100% Royalty-free) 1043801464 |  Shutterstock">
            <a:extLst>
              <a:ext uri="{FF2B5EF4-FFF2-40B4-BE49-F238E27FC236}">
                <a16:creationId xmlns:a16="http://schemas.microsoft.com/office/drawing/2014/main" id="{56CA09F6-B9A5-4331-AE8A-2F66296246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5477"/>
          <a:stretch/>
        </p:blipFill>
        <p:spPr bwMode="auto">
          <a:xfrm>
            <a:off x="4323696" y="0"/>
            <a:ext cx="78638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A89133-F68C-4BF1-9F65-C16C667792AC}"/>
              </a:ext>
            </a:extLst>
          </p:cNvPr>
          <p:cNvSpPr txBox="1"/>
          <p:nvPr/>
        </p:nvSpPr>
        <p:spPr>
          <a:xfrm>
            <a:off x="461962" y="2690336"/>
            <a:ext cx="322438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Techniques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D8E942-6A63-4D6F-9938-21665F3F0A41}"/>
              </a:ext>
            </a:extLst>
          </p:cNvPr>
          <p:cNvSpPr/>
          <p:nvPr/>
        </p:nvSpPr>
        <p:spPr>
          <a:xfrm>
            <a:off x="4323696" y="0"/>
            <a:ext cx="2673752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rgbClr val="0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136108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his Is Fine Dog GIFs - Get the best GIF on GIPHY">
            <a:extLst>
              <a:ext uri="{FF2B5EF4-FFF2-40B4-BE49-F238E27FC236}">
                <a16:creationId xmlns:a16="http://schemas.microsoft.com/office/drawing/2014/main" id="{E9942E34-D12E-4F5E-B0A8-6B33344B56D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5361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hild banging head on chalk board during agile lessons">
            <a:extLst>
              <a:ext uri="{FF2B5EF4-FFF2-40B4-BE49-F238E27FC236}">
                <a16:creationId xmlns:a16="http://schemas.microsoft.com/office/drawing/2014/main" id="{8537D073-D8A4-4931-BB19-0B02297D73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84"/>
          <a:stretch/>
        </p:blipFill>
        <p:spPr bwMode="auto">
          <a:xfrm>
            <a:off x="4328160" y="0"/>
            <a:ext cx="7863840" cy="6856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D29AC92-0E15-4974-ADF2-92FE830E6C10}"/>
              </a:ext>
            </a:extLst>
          </p:cNvPr>
          <p:cNvSpPr txBox="1"/>
          <p:nvPr/>
        </p:nvSpPr>
        <p:spPr>
          <a:xfrm>
            <a:off x="461962" y="2690336"/>
            <a:ext cx="322438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Lessons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A01C21-E966-4541-B823-D780C2F97173}"/>
              </a:ext>
            </a:extLst>
          </p:cNvPr>
          <p:cNvSpPr/>
          <p:nvPr/>
        </p:nvSpPr>
        <p:spPr>
          <a:xfrm>
            <a:off x="4323696" y="0"/>
            <a:ext cx="2673752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rgbClr val="0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1724923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6" descr="Изображение выглядит как спорт, дорога, держит, мужчина&#10;&#10;Автоматически созданное описание">
            <a:extLst>
              <a:ext uri="{FF2B5EF4-FFF2-40B4-BE49-F238E27FC236}">
                <a16:creationId xmlns:a16="http://schemas.microsoft.com/office/drawing/2014/main" id="{BFF9544F-77EF-4854-AD84-2D2BFBF9E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822" y="1892"/>
            <a:ext cx="9591173" cy="6854216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3C69C5C8-4CC8-4AC6-AF8B-406320EA5920}"/>
              </a:ext>
            </a:extLst>
          </p:cNvPr>
          <p:cNvSpPr/>
          <p:nvPr/>
        </p:nvSpPr>
        <p:spPr>
          <a:xfrm>
            <a:off x="2596849" y="0"/>
            <a:ext cx="2673752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36000">
                <a:srgbClr val="0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endParaRPr lang="en-US" err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9797D1-745B-4CF4-8BD7-EC583E1B4898}"/>
              </a:ext>
            </a:extLst>
          </p:cNvPr>
          <p:cNvSpPr txBox="1"/>
          <p:nvPr/>
        </p:nvSpPr>
        <p:spPr>
          <a:xfrm>
            <a:off x="812427" y="1141907"/>
            <a:ext cx="397764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Motivation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E95A0B-6E95-4734-8084-3618B92B88B9}"/>
              </a:ext>
            </a:extLst>
          </p:cNvPr>
          <p:cNvSpPr txBox="1"/>
          <p:nvPr/>
        </p:nvSpPr>
        <p:spPr>
          <a:xfrm>
            <a:off x="836811" y="2147209"/>
            <a:ext cx="4629472" cy="14157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Simplify Routine Tracking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Automate Exercise Adjustments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Simplified, User-Friendly UI</a:t>
            </a:r>
          </a:p>
        </p:txBody>
      </p:sp>
    </p:spTree>
    <p:extLst>
      <p:ext uri="{BB962C8B-B14F-4D97-AF65-F5344CB8AC3E}">
        <p14:creationId xmlns:p14="http://schemas.microsoft.com/office/powerpoint/2010/main" val="375335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person&#10;&#10;Description automatically generated">
            <a:extLst>
              <a:ext uri="{FF2B5EF4-FFF2-40B4-BE49-F238E27FC236}">
                <a16:creationId xmlns:a16="http://schemas.microsoft.com/office/drawing/2014/main" id="{EB6D9002-0BE0-4F36-BC06-0162CDC839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1" r="41363"/>
          <a:stretch/>
        </p:blipFill>
        <p:spPr>
          <a:xfrm flipH="1">
            <a:off x="6095999" y="0"/>
            <a:ext cx="6096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9F05E3A-8F9F-4AFB-A634-E879ABB64C11}"/>
              </a:ext>
            </a:extLst>
          </p:cNvPr>
          <p:cNvSpPr/>
          <p:nvPr/>
        </p:nvSpPr>
        <p:spPr>
          <a:xfrm>
            <a:off x="6029963" y="0"/>
            <a:ext cx="2673752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rgbClr val="0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endParaRPr lang="en-US" err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0A27EE-E60F-48F2-9FD1-9B5BE9EA5B40}"/>
              </a:ext>
            </a:extLst>
          </p:cNvPr>
          <p:cNvSpPr txBox="1"/>
          <p:nvPr/>
        </p:nvSpPr>
        <p:spPr>
          <a:xfrm>
            <a:off x="812427" y="1141907"/>
            <a:ext cx="397764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Goals Made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9D7296-9172-410F-89EC-924AEE8403AD}"/>
              </a:ext>
            </a:extLst>
          </p:cNvPr>
          <p:cNvSpPr txBox="1"/>
          <p:nvPr/>
        </p:nvSpPr>
        <p:spPr>
          <a:xfrm>
            <a:off x="836811" y="2147209"/>
            <a:ext cx="4629472" cy="246221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Simplify Routine Tracking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Automate Exercise Adjustments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Simplified, User-Friendly UI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Transfer Data Between Devices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Custom Workouts/Routines</a:t>
            </a:r>
          </a:p>
        </p:txBody>
      </p:sp>
    </p:spTree>
    <p:extLst>
      <p:ext uri="{BB962C8B-B14F-4D97-AF65-F5344CB8AC3E}">
        <p14:creationId xmlns:p14="http://schemas.microsoft.com/office/powerpoint/2010/main" val="3358242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person&#10;&#10;Description automatically generated">
            <a:extLst>
              <a:ext uri="{FF2B5EF4-FFF2-40B4-BE49-F238E27FC236}">
                <a16:creationId xmlns:a16="http://schemas.microsoft.com/office/drawing/2014/main" id="{EB6D9002-0BE0-4F36-BC06-0162CDC839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1" r="41363"/>
          <a:stretch/>
        </p:blipFill>
        <p:spPr>
          <a:xfrm flipH="1">
            <a:off x="6095999" y="0"/>
            <a:ext cx="6096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9F05E3A-8F9F-4AFB-A634-E879ABB64C11}"/>
              </a:ext>
            </a:extLst>
          </p:cNvPr>
          <p:cNvSpPr/>
          <p:nvPr/>
        </p:nvSpPr>
        <p:spPr>
          <a:xfrm>
            <a:off x="6029963" y="0"/>
            <a:ext cx="2673752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rgbClr val="0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endParaRPr lang="en-US" err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0A27EE-E60F-48F2-9FD1-9B5BE9EA5B40}"/>
              </a:ext>
            </a:extLst>
          </p:cNvPr>
          <p:cNvSpPr txBox="1"/>
          <p:nvPr/>
        </p:nvSpPr>
        <p:spPr>
          <a:xfrm>
            <a:off x="812427" y="1141907"/>
            <a:ext cx="423062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Goals Achieved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9D7296-9172-410F-89EC-924AEE8403AD}"/>
              </a:ext>
            </a:extLst>
          </p:cNvPr>
          <p:cNvSpPr txBox="1"/>
          <p:nvPr/>
        </p:nvSpPr>
        <p:spPr>
          <a:xfrm>
            <a:off x="836811" y="2147209"/>
            <a:ext cx="4629472" cy="14157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Automate Exercise Adjustments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Simplified, User-Friendly UI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Transfer Data Between Devices</a:t>
            </a:r>
          </a:p>
        </p:txBody>
      </p:sp>
    </p:spTree>
    <p:extLst>
      <p:ext uri="{BB962C8B-B14F-4D97-AF65-F5344CB8AC3E}">
        <p14:creationId xmlns:p14="http://schemas.microsoft.com/office/powerpoint/2010/main" val="245548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sport, barbell&#10;&#10;Description automatically generated">
            <a:extLst>
              <a:ext uri="{FF2B5EF4-FFF2-40B4-BE49-F238E27FC236}">
                <a16:creationId xmlns:a16="http://schemas.microsoft.com/office/drawing/2014/main" id="{F1E09CC5-4C5B-48DD-B971-D7B8A087BC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"/>
          <a:stretch/>
        </p:blipFill>
        <p:spPr>
          <a:xfrm>
            <a:off x="-1" y="0"/>
            <a:ext cx="9603965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BECC8C4-5FDC-4DE5-A17D-F394708ED25B}"/>
              </a:ext>
            </a:extLst>
          </p:cNvPr>
          <p:cNvSpPr/>
          <p:nvPr/>
        </p:nvSpPr>
        <p:spPr>
          <a:xfrm>
            <a:off x="6930213" y="0"/>
            <a:ext cx="2673752" cy="68580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71000">
                <a:srgbClr val="00000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endParaRPr lang="en-US" err="1"/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B85D4F13-4725-4302-B0C8-48815953159D}"/>
              </a:ext>
            </a:extLst>
          </p:cNvPr>
          <p:cNvSpPr/>
          <p:nvPr/>
        </p:nvSpPr>
        <p:spPr>
          <a:xfrm rot="16200000">
            <a:off x="6460162" y="431213"/>
            <a:ext cx="5486411" cy="5977264"/>
          </a:xfrm>
          <a:prstGeom prst="round2SameRect">
            <a:avLst>
              <a:gd name="adj1" fmla="val 3376"/>
              <a:gd name="adj2" fmla="val 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200000" scaled="0"/>
          </a:gradFill>
          <a:ln>
            <a:noFill/>
          </a:ln>
          <a:effectLst>
            <a:outerShdw blurRad="2159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endParaRPr lang="en-US" err="1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96BD20B-84A1-482F-AF3D-428637E56A66}"/>
              </a:ext>
            </a:extLst>
          </p:cNvPr>
          <p:cNvSpPr txBox="1"/>
          <p:nvPr/>
        </p:nvSpPr>
        <p:spPr>
          <a:xfrm>
            <a:off x="7140826" y="1375587"/>
            <a:ext cx="397764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b="1" dirty="0">
                <a:ln w="0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a typeface="Adobe Gothic Std B" panose="020B0800000000000000" pitchFamily="34" charset="-128"/>
              </a:rPr>
              <a:t>Challenges in Dev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033B480-676D-47C6-AB97-F24730C2951A}"/>
              </a:ext>
            </a:extLst>
          </p:cNvPr>
          <p:cNvSpPr txBox="1"/>
          <p:nvPr/>
        </p:nvSpPr>
        <p:spPr>
          <a:xfrm>
            <a:off x="7146922" y="2147209"/>
            <a:ext cx="4533842" cy="22313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Scope Creep on Tasks</a:t>
            </a:r>
          </a:p>
          <a:p>
            <a:pPr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Early Meeting Management</a:t>
            </a:r>
          </a:p>
          <a:p>
            <a:pPr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Difference in coding Strategies/Styles</a:t>
            </a:r>
          </a:p>
          <a:p>
            <a:pPr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Underestimating Effort Needed</a:t>
            </a:r>
          </a:p>
          <a:p>
            <a:pPr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Dependent Tasks</a:t>
            </a:r>
          </a:p>
        </p:txBody>
      </p:sp>
    </p:spTree>
    <p:extLst>
      <p:ext uri="{BB962C8B-B14F-4D97-AF65-F5344CB8AC3E}">
        <p14:creationId xmlns:p14="http://schemas.microsoft.com/office/powerpoint/2010/main" val="244939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lifting weights&#10;&#10;Description automatically generated with medium confidence">
            <a:extLst>
              <a:ext uri="{FF2B5EF4-FFF2-40B4-BE49-F238E27FC236}">
                <a16:creationId xmlns:a16="http://schemas.microsoft.com/office/drawing/2014/main" id="{35D29A6B-617E-46E8-B8CE-5F059877BE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64" t="14773" r="1709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B85D4F13-4725-4302-B0C8-48815953159D}"/>
              </a:ext>
            </a:extLst>
          </p:cNvPr>
          <p:cNvSpPr/>
          <p:nvPr/>
        </p:nvSpPr>
        <p:spPr>
          <a:xfrm rot="16200000">
            <a:off x="6460162" y="431213"/>
            <a:ext cx="5486411" cy="5977264"/>
          </a:xfrm>
          <a:prstGeom prst="round2SameRect">
            <a:avLst>
              <a:gd name="adj1" fmla="val 3376"/>
              <a:gd name="adj2" fmla="val 0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200000" scaled="0"/>
          </a:gradFill>
          <a:ln>
            <a:noFill/>
          </a:ln>
          <a:effectLst>
            <a:outerShdw blurRad="215900" dist="762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l"/>
            <a:endParaRPr lang="en-US" err="1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96BD20B-84A1-482F-AF3D-428637E56A66}"/>
              </a:ext>
            </a:extLst>
          </p:cNvPr>
          <p:cNvSpPr txBox="1"/>
          <p:nvPr/>
        </p:nvSpPr>
        <p:spPr>
          <a:xfrm>
            <a:off x="7140826" y="1375587"/>
            <a:ext cx="397764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b="1" dirty="0">
                <a:ln w="0"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a typeface="Adobe Gothic Std B" panose="020B0800000000000000" pitchFamily="34" charset="-128"/>
              </a:rPr>
              <a:t>Challenges in Product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033B480-676D-47C6-AB97-F24730C2951A}"/>
              </a:ext>
            </a:extLst>
          </p:cNvPr>
          <p:cNvSpPr txBox="1"/>
          <p:nvPr/>
        </p:nvSpPr>
        <p:spPr>
          <a:xfrm>
            <a:off x="7146922" y="2147209"/>
            <a:ext cx="4533842" cy="15234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Time to implement key features</a:t>
            </a:r>
          </a:p>
          <a:p>
            <a:pPr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type resolution</a:t>
            </a:r>
          </a:p>
          <a:p>
            <a:pPr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Loading object from firebase</a:t>
            </a:r>
          </a:p>
          <a:p>
            <a:pPr>
              <a:spcAft>
                <a:spcPts val="600"/>
              </a:spcAft>
              <a:buClr>
                <a:schemeClr val="tx1">
                  <a:lumMod val="50000"/>
                  <a:lumOff val="50000"/>
                </a:schemeClr>
              </a:buClr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Images</a:t>
            </a:r>
          </a:p>
        </p:txBody>
      </p:sp>
    </p:spTree>
    <p:extLst>
      <p:ext uri="{BB962C8B-B14F-4D97-AF65-F5344CB8AC3E}">
        <p14:creationId xmlns:p14="http://schemas.microsoft.com/office/powerpoint/2010/main" val="308336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84A59BA-115B-44FC-B5FD-295D645D6487}"/>
              </a:ext>
            </a:extLst>
          </p:cNvPr>
          <p:cNvSpPr txBox="1"/>
          <p:nvPr/>
        </p:nvSpPr>
        <p:spPr>
          <a:xfrm>
            <a:off x="812427" y="1141907"/>
            <a:ext cx="423062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Live Demo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FBE18B-06B6-46F4-BB61-3D36A3DC38C5}"/>
              </a:ext>
            </a:extLst>
          </p:cNvPr>
          <p:cNvSpPr txBox="1"/>
          <p:nvPr/>
        </p:nvSpPr>
        <p:spPr>
          <a:xfrm>
            <a:off x="836811" y="2147209"/>
            <a:ext cx="3767057" cy="193899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Create a User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Edit Profile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Select and Start a Routine</a:t>
            </a:r>
          </a:p>
          <a:p>
            <a:pPr marL="231775" indent="-231775">
              <a:spcAft>
                <a:spcPts val="1200"/>
              </a:spcAft>
              <a:buClr>
                <a:schemeClr val="tx1">
                  <a:lumMod val="50000"/>
                  <a:lumOff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Complete a Workout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C3E459E-0152-4054-A8B1-AF37603A0449}"/>
              </a:ext>
            </a:extLst>
          </p:cNvPr>
          <p:cNvGrpSpPr/>
          <p:nvPr/>
        </p:nvGrpSpPr>
        <p:grpSpPr>
          <a:xfrm>
            <a:off x="6028059" y="511872"/>
            <a:ext cx="3022602" cy="5856290"/>
            <a:chOff x="6248399" y="500855"/>
            <a:chExt cx="3022602" cy="5856290"/>
          </a:xfrm>
        </p:grpSpPr>
        <p:pic>
          <p:nvPicPr>
            <p:cNvPr id="4" name="Picture 3" descr="A picture containing text, black&#10;&#10;Description automatically generated">
              <a:extLst>
                <a:ext uri="{FF2B5EF4-FFF2-40B4-BE49-F238E27FC236}">
                  <a16:creationId xmlns:a16="http://schemas.microsoft.com/office/drawing/2014/main" id="{E59798F2-872F-4BBA-B63C-E2E2286A99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70650" y="746125"/>
              <a:ext cx="2567996" cy="5422709"/>
            </a:xfrm>
            <a:prstGeom prst="rect">
              <a:avLst/>
            </a:prstGeom>
          </p:spPr>
        </p:pic>
        <p:pic>
          <p:nvPicPr>
            <p:cNvPr id="6" name="Picture 5" descr="A picture containing text, monitor, electronics, screen&#10;&#10;Description automatically generated">
              <a:extLst>
                <a:ext uri="{FF2B5EF4-FFF2-40B4-BE49-F238E27FC236}">
                  <a16:creationId xmlns:a16="http://schemas.microsoft.com/office/drawing/2014/main" id="{3D73F81E-9A59-46F9-A0F1-D4B474F0DA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8399" y="500855"/>
              <a:ext cx="3022602" cy="58562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85324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6BD2804-D179-4CD8-9E6A-2DADDE84E7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161" y="0"/>
            <a:ext cx="8217839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D2CF885-0CAF-49AF-BDBB-B0CA706FCB86}"/>
              </a:ext>
            </a:extLst>
          </p:cNvPr>
          <p:cNvSpPr txBox="1"/>
          <p:nvPr/>
        </p:nvSpPr>
        <p:spPr>
          <a:xfrm>
            <a:off x="995192" y="2690336"/>
            <a:ext cx="170135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Model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02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98A082-486F-4A9C-A554-4BC5C98FB5E4}"/>
              </a:ext>
            </a:extLst>
          </p:cNvPr>
          <p:cNvSpPr txBox="1"/>
          <p:nvPr/>
        </p:nvSpPr>
        <p:spPr>
          <a:xfrm>
            <a:off x="4107180" y="532307"/>
            <a:ext cx="3977640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4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Technologies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0A89183-4807-4DA6-B5E7-421A11167BB6}"/>
              </a:ext>
            </a:extLst>
          </p:cNvPr>
          <p:cNvSpPr txBox="1"/>
          <p:nvPr/>
        </p:nvSpPr>
        <p:spPr>
          <a:xfrm>
            <a:off x="563649" y="5089876"/>
            <a:ext cx="359733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Design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16796A8-C893-4D6F-8E7C-8BA43CB2832A}"/>
              </a:ext>
            </a:extLst>
          </p:cNvPr>
          <p:cNvSpPr txBox="1"/>
          <p:nvPr/>
        </p:nvSpPr>
        <p:spPr>
          <a:xfrm>
            <a:off x="4304458" y="5089876"/>
            <a:ext cx="359396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Develop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F041AC4-4516-4B70-9253-BC5789B2731E}"/>
              </a:ext>
            </a:extLst>
          </p:cNvPr>
          <p:cNvSpPr txBox="1"/>
          <p:nvPr/>
        </p:nvSpPr>
        <p:spPr>
          <a:xfrm>
            <a:off x="8041894" y="5089876"/>
            <a:ext cx="357880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n w="0">
                  <a:noFill/>
                </a:ln>
                <a:solidFill>
                  <a:schemeClr val="bg1"/>
                </a:solidFill>
                <a:ea typeface="Adobe Gothic Std B" panose="020B0800000000000000" pitchFamily="34" charset="-128"/>
              </a:rPr>
              <a:t>Deliver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C5F76D3-DBF8-4C78-A214-68F39FB84E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31"/>
          <a:stretch/>
        </p:blipFill>
        <p:spPr>
          <a:xfrm>
            <a:off x="4304458" y="1762666"/>
            <a:ext cx="3593963" cy="308611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EA01610-E62A-4692-ABFC-F44A4A217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1894" y="1762666"/>
            <a:ext cx="3578804" cy="3071464"/>
          </a:xfrm>
          <a:prstGeom prst="rect">
            <a:avLst/>
          </a:prstGeom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516A0ACA-5157-493D-A25F-73FF82055B41}"/>
              </a:ext>
            </a:extLst>
          </p:cNvPr>
          <p:cNvGrpSpPr/>
          <p:nvPr/>
        </p:nvGrpSpPr>
        <p:grpSpPr>
          <a:xfrm>
            <a:off x="563650" y="1762666"/>
            <a:ext cx="3597332" cy="3086110"/>
            <a:chOff x="563650" y="1762666"/>
            <a:chExt cx="3597332" cy="3086110"/>
          </a:xfrm>
        </p:grpSpPr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62622B05-8A20-415D-A2F7-AC7025D2E9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34432"/>
            <a:stretch/>
          </p:blipFill>
          <p:spPr>
            <a:xfrm>
              <a:off x="563650" y="1762666"/>
              <a:ext cx="3597331" cy="3086110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220B6D65-D903-4F55-9914-FA2967A3D0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8747" t="8066" r="31810" b="19099"/>
            <a:stretch/>
          </p:blipFill>
          <p:spPr>
            <a:xfrm>
              <a:off x="1400176" y="1981200"/>
              <a:ext cx="2760806" cy="2867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5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appledVTI">
  <a:themeElements>
    <a:clrScheme name="AnalogousFromRegularSeed_2SEEDS">
      <a:dk1>
        <a:srgbClr val="000000"/>
      </a:dk1>
      <a:lt1>
        <a:srgbClr val="FFFFFF"/>
      </a:lt1>
      <a:dk2>
        <a:srgbClr val="23243F"/>
      </a:dk2>
      <a:lt2>
        <a:srgbClr val="E2E4E8"/>
      </a:lt2>
      <a:accent1>
        <a:srgbClr val="B1853B"/>
      </a:accent1>
      <a:accent2>
        <a:srgbClr val="C3664D"/>
      </a:accent2>
      <a:accent3>
        <a:srgbClr val="A1A641"/>
      </a:accent3>
      <a:accent4>
        <a:srgbClr val="3B71B1"/>
      </a:accent4>
      <a:accent5>
        <a:srgbClr val="4D52C3"/>
      </a:accent5>
      <a:accent6>
        <a:srgbClr val="673BB1"/>
      </a:accent6>
      <a:hlink>
        <a:srgbClr val="3F6EBF"/>
      </a:hlink>
      <a:folHlink>
        <a:srgbClr val="7F7F7F"/>
      </a:folHlink>
    </a:clrScheme>
    <a:fontScheme name="Custom 4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lIns="0" tIns="0" rIns="0" bIns="0" rtlCol="0" anchor="t" anchorCtr="0"/>
      <a:lstStyle>
        <a:defPPr algn="l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203</Words>
  <Application>Microsoft Office PowerPoint</Application>
  <PresentationFormat>Widescreen</PresentationFormat>
  <Paragraphs>69</Paragraphs>
  <Slides>13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Roboto</vt:lpstr>
      <vt:lpstr>DappledVTI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Lift Log</dc:title>
  <dc:creator>david ralston</dc:creator>
  <cp:lastModifiedBy>david ralston</cp:lastModifiedBy>
  <cp:revision>26</cp:revision>
  <dcterms:created xsi:type="dcterms:W3CDTF">2021-01-18T21:14:12Z</dcterms:created>
  <dcterms:modified xsi:type="dcterms:W3CDTF">2021-03-08T05:40:08Z</dcterms:modified>
</cp:coreProperties>
</file>

<file path=docProps/thumbnail.jpeg>
</file>